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6"/>
  </p:notesMasterIdLst>
  <p:sldIdLst>
    <p:sldId id="256" r:id="rId2"/>
    <p:sldId id="285" r:id="rId3"/>
    <p:sldId id="259" r:id="rId4"/>
    <p:sldId id="372" r:id="rId5"/>
    <p:sldId id="399" r:id="rId6"/>
    <p:sldId id="261" r:id="rId7"/>
    <p:sldId id="414" r:id="rId8"/>
    <p:sldId id="354" r:id="rId9"/>
    <p:sldId id="518" r:id="rId10"/>
    <p:sldId id="427" r:id="rId11"/>
    <p:sldId id="339" r:id="rId12"/>
    <p:sldId id="445" r:id="rId13"/>
    <p:sldId id="409" r:id="rId14"/>
    <p:sldId id="340" r:id="rId15"/>
    <p:sldId id="434" r:id="rId16"/>
    <p:sldId id="459" r:id="rId17"/>
    <p:sldId id="460" r:id="rId18"/>
    <p:sldId id="384" r:id="rId19"/>
    <p:sldId id="517" r:id="rId20"/>
    <p:sldId id="519" r:id="rId21"/>
    <p:sldId id="516" r:id="rId22"/>
    <p:sldId id="484" r:id="rId23"/>
    <p:sldId id="491" r:id="rId24"/>
    <p:sldId id="521" r:id="rId25"/>
    <p:sldId id="483" r:id="rId26"/>
    <p:sldId id="482" r:id="rId27"/>
    <p:sldId id="474" r:id="rId28"/>
    <p:sldId id="504" r:id="rId29"/>
    <p:sldId id="511" r:id="rId30"/>
    <p:sldId id="505" r:id="rId31"/>
    <p:sldId id="506" r:id="rId32"/>
    <p:sldId id="515" r:id="rId33"/>
    <p:sldId id="507" r:id="rId34"/>
    <p:sldId id="512" r:id="rId35"/>
    <p:sldId id="508" r:id="rId36"/>
    <p:sldId id="514" r:id="rId37"/>
    <p:sldId id="509" r:id="rId38"/>
    <p:sldId id="497" r:id="rId39"/>
    <p:sldId id="524" r:id="rId40"/>
    <p:sldId id="486" r:id="rId41"/>
    <p:sldId id="385" r:id="rId42"/>
    <p:sldId id="424" r:id="rId43"/>
    <p:sldId id="471" r:id="rId44"/>
    <p:sldId id="425" r:id="rId45"/>
    <p:sldId id="487" r:id="rId46"/>
    <p:sldId id="397" r:id="rId47"/>
    <p:sldId id="520" r:id="rId48"/>
    <p:sldId id="522" r:id="rId49"/>
    <p:sldId id="489" r:id="rId50"/>
    <p:sldId id="495" r:id="rId51"/>
    <p:sldId id="470" r:id="rId52"/>
    <p:sldId id="492" r:id="rId53"/>
    <p:sldId id="523" r:id="rId54"/>
    <p:sldId id="279" r:id="rId55"/>
  </p:sldIdLst>
  <p:sldSz cx="9144000" cy="6858000" type="screen4x3"/>
  <p:notesSz cx="6858000" cy="9144000"/>
  <p:embeddedFontLst>
    <p:embeddedFont>
      <p:font typeface="Dosis" panose="020B0604020202020204" charset="0"/>
      <p:regular r:id="rId57"/>
      <p:bold r:id="rId58"/>
    </p:embeddedFont>
    <p:embeddedFont>
      <p:font typeface="Sniglet" panose="020B0604020202020204" charset="0"/>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927" autoAdjust="0"/>
  </p:normalViewPr>
  <p:slideViewPr>
    <p:cSldViewPr>
      <p:cViewPr>
        <p:scale>
          <a:sx n="92" d="100"/>
          <a:sy n="92" d="100"/>
        </p:scale>
        <p:origin x="-1219" y="2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a:t>
            </a:r>
            <a:r>
              <a:rPr lang="en-US" sz="1100" b="0" i="0" u="none" strike="noStrike" cap="none" baseline="0" dirty="0" smtClean="0">
                <a:solidFill>
                  <a:srgbClr val="000000"/>
                </a:solidFill>
                <a:latin typeface="Arial"/>
                <a:ea typeface="Arial"/>
                <a:cs typeface="Arial"/>
                <a:sym typeface="Arial"/>
              </a:rPr>
              <a:t>second </a:t>
            </a:r>
            <a:r>
              <a:rPr lang="en-US" sz="1100" b="0" i="0" u="none" strike="noStrike" cap="none" baseline="0" dirty="0">
                <a:solidFill>
                  <a:srgbClr val="000000"/>
                </a:solidFill>
                <a:latin typeface="Arial"/>
                <a:ea typeface="Arial"/>
                <a:cs typeface="Arial"/>
                <a:sym typeface="Arial"/>
              </a:rPr>
              <a:t>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smtClean="0"/>
              <a:t>wasn’t</a:t>
            </a:r>
            <a:r>
              <a:rPr lang="es-ES" baseline="0" dirty="0" smtClean="0"/>
              <a:t> as </a:t>
            </a:r>
            <a:r>
              <a:rPr lang="es-ES" baseline="0" dirty="0" err="1" smtClean="0"/>
              <a:t>good</a:t>
            </a:r>
            <a:r>
              <a:rPr lang="es-ES" baseline="0" dirty="0" smtClean="0"/>
              <a:t> as Digital </a:t>
            </a:r>
            <a:r>
              <a:rPr lang="es-ES" baseline="0" dirty="0" err="1"/>
              <a:t>Ocean</a:t>
            </a:r>
            <a:r>
              <a:rPr lang="es-ES" baseline="0" dirty="0"/>
              <a:t> in </a:t>
            </a:r>
            <a:r>
              <a:rPr lang="es-ES" baseline="0" dirty="0" smtClean="0"/>
              <a:t>response times.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a:t>
            </a:r>
            <a:r>
              <a:rPr lang="es-ES" baseline="0" dirty="0" smtClean="0"/>
              <a:t>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smtClean="0"/>
              <a:t>syntax</a:t>
            </a:r>
            <a:r>
              <a:rPr lang="es-ES" baseline="0" dirty="0" smtClean="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smtClean="0"/>
              <a:t>exercises</a:t>
            </a:r>
            <a:r>
              <a:rPr lang="es-ES" baseline="0" dirty="0" smtClean="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La</a:t>
            </a:r>
            <a:r>
              <a:rPr lang="es-ES" baseline="0" dirty="0" smtClean="0"/>
              <a:t> situación de estas tecnologías es la que mostramos en estas tablas. En ellas podemos ver el grado de riesgo y la situación de aprendizaje de ellas.</a:t>
            </a:r>
            <a:r>
              <a:rPr lang="es-ES" dirty="0" smtClean="0"/>
              <a:t> 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lang="es-ES" dirty="0" smtClean="0"/>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chart.js</a:t>
            </a:r>
            <a:r>
              <a:rPr lang="es-ES" baseline="0" dirty="0" smtClean="0"/>
              <a:t> y AJAX aún nos faltan unas últimas pinceladas para dominar por completo la tecnología, a diferencia del resto de tecnologías que hemos visto hasta ahora.</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obtenido una medida del rendimiento</a:t>
            </a:r>
            <a:r>
              <a:rPr lang="es-ES" baseline="0" dirty="0" smtClean="0"/>
              <a:t> del equipo basada en los puntos de historia de las tareas completadas frente al total de todos los puntos de historia. Este rendimiento de cada miembro se calcula multiplicando por dos los puntos de historia completados y </a:t>
            </a:r>
            <a:r>
              <a:rPr lang="es-ES" baseline="0" dirty="0" err="1" smtClean="0"/>
              <a:t>diviendolo</a:t>
            </a:r>
            <a:r>
              <a:rPr lang="es-ES" baseline="0" dirty="0" smtClean="0"/>
              <a:t> por el total de puntos asignados al miembro para todo el sprint.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ya 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11 horas por persona.</a:t>
            </a:r>
            <a:endParaRPr lang="es-ES"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interactivos. Lo cual resulta en un total de 13h y 36 min frente a las 27h estimadas, aportando un rendimiento del 100% con un desarrollo de su tarea del 50%, que es el esperado en estos momentos del sprint.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Su trabajo en estas tareas ha resultado en un avance del 52% en ellas y un rendimiento del 104%, mayor del esperado para estos momentos del sprint.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en el sistema de ejercicios interactivos. Lo cual resulta en un total de 11 frente a las 27h estimadas, aportando un rendimiento del 100% con un desarrollo de su tarea del 50%, que es el esperado en estos momentos del sprint.</a:t>
            </a:r>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30% en ellas y un rendimiento del 60%, mayor del esperado para estos momentos del sprint.</a:t>
            </a:r>
            <a:endParaRPr lang="es-ES" dirty="0" smtClean="0"/>
          </a:p>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Su trabajo en estas tareas ha resultado en un avance del 65% en ellas y un rendimiento del 130%, mayor del esperado para estos momentos del sprint.</a:t>
            </a:r>
            <a:endParaRPr lang="es-ES" dirty="0" smtClean="0"/>
          </a:p>
          <a:p>
            <a:pPr marL="0" lvl="0" indent="0">
              <a:spcBef>
                <a:spcPts val="0"/>
              </a:spcBef>
              <a:spcAft>
                <a:spcPts val="0"/>
              </a:spcAft>
              <a:buNone/>
            </a:pPr>
            <a:endParaRPr lang="es-E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1" dirty="0" smtClean="0">
                <a:latin typeface="Dosis" panose="020B0604020202020204" charset="0"/>
              </a:rPr>
              <a:t>”Let us think of education as the means of developing our greatest abilities”</a:t>
            </a:r>
          </a:p>
          <a:p>
            <a:pPr marL="0" lvl="0" indent="0">
              <a:buNone/>
            </a:pPr>
            <a:r>
              <a:rPr lang="en-US" sz="1100" i="1" dirty="0" smtClean="0">
                <a:latin typeface="Dosis" panose="020B0604020202020204" charset="0"/>
              </a:rPr>
              <a:t>J.F.K.</a:t>
            </a: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40 SP frente a los 160 iniciales, lo cual indica virtualmente que vamos con retraso debido a que hay tareas que están a punto de terminar cuya carga de puntos de historia es elevada.</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177 SP de los 400 totales, indicando que también vamos un poco retrasados por la misma razón que he mencionado antes.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problemas que estamos tratando, uno de ellos es nuestra dificultad de estimar y repartir tareas, que resultan en descompensaciones de horas de</a:t>
            </a:r>
            <a:r>
              <a:rPr lang="es-ES" baseline="0" dirty="0" smtClean="0"/>
              <a:t> trabajo y esfuerzo. Para solucionarlo hemos decidido estimar nuestras tareas y requisitos con puntos de historia, haciendo un reparto de tarea más equitativo e intentando disminuir la desviación de horas y esfuerzo al mínimo. El resultado de esta medida es una menor desviación de inversión de tiempo y esfuerzo, que aún es necesario mejorar.</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problema derivado del anterior, en el que aparecen tareas grandes e indivisibles que hacen crecer el reparto de tareas de algunos miembros. Para solucionarlo hemos creado las tareas adicionales de </a:t>
            </a:r>
            <a:r>
              <a:rPr lang="es-ES" baseline="0" dirty="0" err="1" smtClean="0"/>
              <a:t>testing</a:t>
            </a:r>
            <a:r>
              <a:rPr lang="es-ES" baseline="0" dirty="0" smtClean="0"/>
              <a:t> que se asociarán a los miembros con menor carga de trabajo, midiendo la desviación entre los puntos de historia realizados por cada miembro.</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test 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Computers themselves, and software yet to be developed, will revolutionize the way we learn.</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surgiendo, comprobando las métricas y su eficacia.</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6.png"/><Relationship Id="rId7"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6.gif"/><Relationship Id="rId5" Type="http://schemas.openxmlformats.org/officeDocument/2006/relationships/image" Target="../media/image32.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41.jpe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1.jpeg"/></Relationships>
</file>

<file path=ppt/slides/_rels/slide4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1.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7.jpeg"/><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7.png"/><Relationship Id="rId4" Type="http://schemas.openxmlformats.org/officeDocument/2006/relationships/image" Target="../media/image27.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865" y="207275"/>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7195" y="922243"/>
            <a:ext cx="933739" cy="140764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Yellow circ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93785" y="4580678"/>
            <a:ext cx="1292427" cy="129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991" y="2676501"/>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Yellow circ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3399" y="4775142"/>
            <a:ext cx="1292427" cy="12924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Red circ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658" y="2708920"/>
            <a:ext cx="1541911" cy="154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634054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78332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53" y="1772816"/>
            <a:ext cx="5748031" cy="2952328"/>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474" y="4797152"/>
            <a:ext cx="8177387"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400" dirty="0" smtClean="0"/>
              <a:t>2 x CURRENT SP / TOTAL SP</a:t>
            </a:r>
            <a:endParaRPr lang="es-ES" sz="3000" dirty="0"/>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Features</a:t>
            </a:r>
            <a:r>
              <a:rPr lang="es-ES" sz="3600" dirty="0" smtClean="0"/>
              <a:t>:</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Features</a:t>
            </a:r>
            <a:r>
              <a:rPr lang="es-ES" sz="3600" dirty="0" smtClean="0"/>
              <a:t>:</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334682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Tree>
    <p:extLst>
      <p:ext uri="{BB962C8B-B14F-4D97-AF65-F5344CB8AC3E}">
        <p14:creationId xmlns:p14="http://schemas.microsoft.com/office/powerpoint/2010/main" val="3145184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11 h</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451623679"/>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13h 36min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71" y="3262316"/>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146341"/>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10 h</a:t>
                      </a:r>
                      <a:endParaRPr lang="es-ES"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36min</a:t>
                      </a:r>
                      <a:endParaRPr lang="es-ES"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35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 47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20956744"/>
              </p:ext>
            </p:extLst>
          </p:nvPr>
        </p:nvGraphicFramePr>
        <p:xfrm>
          <a:off x="25896" y="2689743"/>
          <a:ext cx="8978216" cy="371881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01552">
                  <a:extLst>
                    <a:ext uri="{9D8B030D-6E8A-4147-A177-3AD203B41FA5}">
                      <a16:colId xmlns="" xmlns:a16="http://schemas.microsoft.com/office/drawing/2014/main" val="20002"/>
                    </a:ext>
                  </a:extLst>
                </a:gridCol>
              </a:tblGrid>
              <a:tr h="100597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44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059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43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679636">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PROGRESS:</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52%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PERFORMANCE:</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104%</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744127"/>
            <a:ext cx="870357" cy="87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182898508"/>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11h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9" y="3201857"/>
            <a:ext cx="2908392" cy="79072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897050221"/>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3h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2h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64341029"/>
              </p:ext>
            </p:extLst>
          </p:nvPr>
        </p:nvGraphicFramePr>
        <p:xfrm>
          <a:off x="1457" y="2564904"/>
          <a:ext cx="8856983" cy="381642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8121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0h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335208">
                <a:tc gridSpan="3">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PROGRESS: 30%</a:t>
                      </a:r>
                    </a:p>
                    <a:p>
                      <a:pPr marL="0" lvl="0" indent="0" algn="ctr">
                        <a:spcBef>
                          <a:spcPts val="0"/>
                        </a:spcBef>
                        <a:spcAft>
                          <a:spcPts val="0"/>
                        </a:spcAft>
                        <a:buNone/>
                      </a:pPr>
                      <a:r>
                        <a:rPr lang="es-ES" sz="5200" b="0" dirty="0" smtClean="0">
                          <a:solidFill>
                            <a:srgbClr val="3D4965"/>
                          </a:solidFill>
                          <a:latin typeface="Dosis"/>
                          <a:ea typeface="Dosis"/>
                          <a:cs typeface="Dosis"/>
                          <a:sym typeface="Dosis"/>
                        </a:rPr>
                        <a:t>PERFORMANCE: 60%</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636912"/>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096" y="2969799"/>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706647" y="3690236"/>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304909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36293732"/>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9h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4h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10h 42min</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257210463"/>
              </p:ext>
            </p:extLst>
          </p:nvPr>
        </p:nvGraphicFramePr>
        <p:xfrm>
          <a:off x="25896" y="2689743"/>
          <a:ext cx="8856983" cy="371278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6h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42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624707">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65%</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130%</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500" y="3789040"/>
            <a:ext cx="1045600" cy="8962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26"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60"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901074"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4215811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80994351"/>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9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14h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12h 15</a:t>
                      </a:r>
                      <a:r>
                        <a:rPr lang="es-ES" sz="5000" b="0" baseline="0" dirty="0" smtClean="0">
                          <a:solidFill>
                            <a:srgbClr val="3D4965"/>
                          </a:solidFill>
                          <a:latin typeface="Dosis"/>
                          <a:ea typeface="Dosis"/>
                          <a:cs typeface="Dosis"/>
                          <a:sym typeface="Dosis"/>
                        </a:rPr>
                        <a:t>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42659258"/>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3h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0h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br>
                        <a:rPr lang="es-ES" sz="4800" b="0" dirty="0" smtClean="0">
                          <a:solidFill>
                            <a:srgbClr val="3D4965"/>
                          </a:solidFill>
                          <a:latin typeface="Dosis"/>
                          <a:ea typeface="Dosis"/>
                          <a:cs typeface="Dosis"/>
                          <a:sym typeface="Dosis"/>
                        </a:rPr>
                      </a:b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5"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79"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891993"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959600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7123805"/>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18h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26h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0" y="2850767"/>
            <a:ext cx="2022634" cy="1050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GRÁFICA CON LAS DESVIACIONES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J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980728"/>
            <a:ext cx="7050810" cy="469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ALVARO\Desktop\barri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5489"/>
            <a:ext cx="9468544" cy="2729656"/>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€37,5%, </a:t>
            </a:r>
            <a:r>
              <a:rPr lang="en" sz="4000" dirty="0" smtClean="0">
                <a:solidFill>
                  <a:srgbClr val="C55A11"/>
                </a:solidFill>
              </a:rPr>
              <a:t>37,5</a:t>
            </a:r>
            <a:r>
              <a:rPr lang="en" sz="4000" dirty="0">
                <a:solidFill>
                  <a:srgbClr val="C55A11"/>
                </a:solidFill>
              </a:rPr>
              <a:t>%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€43%, </a:t>
            </a:r>
            <a:r>
              <a:rPr lang="en" sz="4000" dirty="0" smtClean="0">
                <a:solidFill>
                  <a:srgbClr val="C55A11"/>
                </a:solidFill>
              </a:rPr>
              <a:t>56% </a:t>
            </a:r>
            <a:r>
              <a:rPr lang="en" sz="4000" dirty="0">
                <a:solidFill>
                  <a:srgbClr val="C55A11"/>
                </a:solidFill>
              </a:rPr>
              <a:t>h</a:t>
            </a:r>
          </a:p>
        </p:txBody>
      </p:sp>
      <p:sp>
        <p:nvSpPr>
          <p:cNvPr id="22" name="Shape 625"/>
          <p:cNvSpPr txBox="1">
            <a:spLocks/>
          </p:cNvSpPr>
          <p:nvPr/>
        </p:nvSpPr>
        <p:spPr>
          <a:xfrm>
            <a:off x="3126621"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12,5K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4355976" y="428213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646 </a:t>
            </a:r>
            <a:r>
              <a:rPr lang="en" sz="4000" dirty="0">
                <a:solidFill>
                  <a:srgbClr val="C55A11"/>
                </a:solidFill>
              </a:rPr>
              <a:t>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spTree>
    <p:extLst>
      <p:ext uri="{BB962C8B-B14F-4D97-AF65-F5344CB8AC3E}">
        <p14:creationId xmlns:p14="http://schemas.microsoft.com/office/powerpoint/2010/main" val="330002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7170" name="Picture 2" descr="C:\Users\ALVARO\Desktop\s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0" y="2411647"/>
            <a:ext cx="9240099" cy="375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6146" name="Picture 2" descr="C:\Users\ALVARO\Desktop\product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2" y="2276872"/>
            <a:ext cx="9108268" cy="399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a:t>
            </a:r>
            <a:r>
              <a:rPr lang="en" sz="4800" dirty="0" smtClean="0"/>
              <a:t>Progress (TABLA PROBLEMAS)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12"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36135"/>
            <a:ext cx="3558130" cy="30498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de Heavy Th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719" y="2340699"/>
            <a:ext cx="3194505" cy="31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83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Features</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Features</a:t>
            </a:r>
            <a:r>
              <a:rPr lang="es-ES" sz="4000" dirty="0" smtClean="0"/>
              <a:t>:</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6"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2695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334682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6912768" cy="459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a:buNone/>
            </a:pPr>
            <a:r>
              <a:rPr lang="es-ES" sz="4000" dirty="0"/>
              <a:t>Sprint 3 PLAN </a:t>
            </a:r>
            <a:r>
              <a:rPr lang="es-ES" sz="4000" dirty="0" smtClean="0"/>
              <a:t>PILOTAJE:</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a:t>
            </a:r>
            <a:r>
              <a:rPr lang="es-ES" sz="4000" dirty="0" smtClean="0"/>
              <a:t>3 SOLUCIONES A APLICAR:</a:t>
            </a:r>
            <a:endParaRPr lang="es-ES" sz="40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12" y="264882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272570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smtClean="0">
                <a:latin typeface="Sniglet" charset="0"/>
              </a:rPr>
              <a:t>Explicar con profundidad lo de programar</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spTree>
    <p:extLst>
      <p:ext uri="{BB962C8B-B14F-4D97-AF65-F5344CB8AC3E}">
        <p14:creationId xmlns:p14="http://schemas.microsoft.com/office/powerpoint/2010/main" val="34424776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3510</TotalTime>
  <Words>2674</Words>
  <Application>Microsoft Office PowerPoint</Application>
  <PresentationFormat>Presentación en pantalla (4:3)</PresentationFormat>
  <Paragraphs>320</Paragraphs>
  <Slides>54</Slides>
  <Notes>54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54</vt:i4>
      </vt:variant>
    </vt:vector>
  </HeadingPairs>
  <TitlesOfParts>
    <vt:vector size="58" baseType="lpstr">
      <vt:lpstr>Arial</vt:lpstr>
      <vt:lpstr>Dosis</vt:lpstr>
      <vt:lpstr>Sniglet</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in Progress (TABLA PROBLEMAS)</vt:lpstr>
      <vt:lpstr>Things in Progress (TABLA PROBLEMAS)</vt:lpstr>
      <vt:lpstr>Things Done</vt:lpstr>
      <vt:lpstr>Things Done</vt:lpstr>
      <vt:lpstr>Things Done</vt:lpstr>
      <vt:lpstr>Things to do</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Done</vt:lpstr>
      <vt:lpstr>Things in Progress</vt:lpstr>
      <vt:lpstr>Things in Progress</vt:lpstr>
      <vt:lpstr>Things in Progress</vt:lpstr>
      <vt:lpstr>Things in Progress</vt:lpstr>
      <vt:lpstr>Things in Progress (TABLA PROBLEMAS)</vt:lpstr>
      <vt:lpstr>Things in Progress (TABLA PROBLEMAS)</vt:lpstr>
      <vt:lpstr>Things in Progress</vt:lpstr>
      <vt:lpstr>Things to do</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285</cp:revision>
  <dcterms:modified xsi:type="dcterms:W3CDTF">2018-04-10T16:40:16Z</dcterms:modified>
</cp:coreProperties>
</file>